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0" r:id="rId4"/>
    <p:sldId id="264" r:id="rId5"/>
    <p:sldId id="267" r:id="rId6"/>
    <p:sldId id="270" r:id="rId7"/>
    <p:sldId id="272" r:id="rId8"/>
    <p:sldId id="273" r:id="rId9"/>
    <p:sldId id="269" r:id="rId10"/>
    <p:sldId id="275" r:id="rId11"/>
    <p:sldId id="268" r:id="rId12"/>
    <p:sldId id="27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4CE4-79E3-443A-8D45-647C987FC8E6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616C2-DDF8-4B7A-825E-8C9EB149F4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5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GitHub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to 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32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GitHub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to 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290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59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72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a lot for </a:t>
            </a:r>
            <a:r>
              <a:rPr lang="fr-FR" dirty="0" err="1"/>
              <a:t>your</a:t>
            </a:r>
            <a:r>
              <a:rPr lang="fr-FR" dirty="0"/>
              <a:t> attention, </a:t>
            </a:r>
            <a:r>
              <a:rPr lang="fr-FR" dirty="0" err="1"/>
              <a:t>from</a:t>
            </a:r>
            <a:r>
              <a:rPr lang="fr-FR" dirty="0"/>
              <a:t> A to Z ;)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Inspired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internet </a:t>
            </a:r>
            <a:r>
              <a:rPr lang="fr-FR" dirty="0" err="1"/>
              <a:t>map</a:t>
            </a:r>
            <a:r>
              <a:rPr lang="fr-FR" dirty="0"/>
              <a:t> : https://internet-map.net/</a:t>
            </a:r>
          </a:p>
          <a:p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X or Y axis but an algorithme </a:t>
            </a:r>
            <a:r>
              <a:rPr lang="fr-FR" dirty="0" err="1"/>
              <a:t>using</a:t>
            </a:r>
            <a:r>
              <a:rPr lang="fr-FR" dirty="0"/>
              <a:t> attraction and </a:t>
            </a:r>
            <a:r>
              <a:rPr lang="fr-FR" dirty="0" err="1"/>
              <a:t>repulsion</a:t>
            </a:r>
            <a:r>
              <a:rPr lang="fr-FR" dirty="0"/>
              <a:t>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3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74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75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19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59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0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https://towardsdatascience.com/graphs-and-paths-pagerank-54f180a1aa0a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https://www.youtube.com/watch?v=EvVPoDMDTM8&amp;t=34s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616C2-DDF8-4B7A-825E-8C9EB149F4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57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580" y="-41443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2382716"/>
            <a:ext cx="6815669" cy="1003948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383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20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5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97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91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9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66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4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09600"/>
            <a:ext cx="9601196" cy="106972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2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5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31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7A95C-438B-4384-8F9A-460F1158B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9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4EA986-AFCD-4FAD-BB36-F2BBF7FAC015}" type="datetimeFigureOut">
              <a:rPr lang="fr-FR" smtClean="0"/>
              <a:t>30/03/2019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2951" y="6309308"/>
            <a:ext cx="1063270" cy="606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97A95C-438B-4384-8F9A-460F1158B318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8C5E3C-FF13-4A45-9576-6F5211EC2185}"/>
              </a:ext>
            </a:extLst>
          </p:cNvPr>
          <p:cNvCxnSpPr/>
          <p:nvPr userDrawn="1"/>
        </p:nvCxnSpPr>
        <p:spPr>
          <a:xfrm>
            <a:off x="1295402" y="1679331"/>
            <a:ext cx="9601196" cy="0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9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The GitHub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B375A4-3F5E-4ECB-9C24-7C05EA101631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259653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/>
              <a:t>Final </a:t>
            </a:r>
            <a:r>
              <a:rPr lang="fr-FR" b="1" dirty="0" err="1"/>
              <a:t>results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529204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Page </a:t>
            </a:r>
            <a:r>
              <a:rPr lang="fr-FR" b="1" dirty="0" err="1"/>
              <a:t>ranking</a:t>
            </a:r>
            <a:r>
              <a:rPr lang="fr-FR" b="1" dirty="0"/>
              <a:t> - Top 10 GitHub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BC477CE-184D-4519-9C9C-6E77D1F9AFC7}"/>
              </a:ext>
            </a:extLst>
          </p:cNvPr>
          <p:cNvCxnSpPr>
            <a:cxnSpLocks/>
          </p:cNvCxnSpPr>
          <p:nvPr/>
        </p:nvCxnSpPr>
        <p:spPr>
          <a:xfrm flipH="1">
            <a:off x="6087987" y="17932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6AF8C488-8711-4EC8-B1C4-EA6E3098CAFB}"/>
              </a:ext>
            </a:extLst>
          </p:cNvPr>
          <p:cNvSpPr txBox="1">
            <a:spLocks/>
          </p:cNvSpPr>
          <p:nvPr/>
        </p:nvSpPr>
        <p:spPr>
          <a:xfrm>
            <a:off x="2284448" y="1679323"/>
            <a:ext cx="2971108" cy="4569077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3600" b="1" dirty="0"/>
              <a:t>Repositories</a:t>
            </a:r>
          </a:p>
          <a:p>
            <a:endParaRPr lang="fr-FR" sz="2600" b="1" dirty="0"/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1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2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3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4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5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6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7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8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9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Repo 10</a:t>
            </a:r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3015806-788D-4301-A092-3ED11FED5DA0}"/>
              </a:ext>
            </a:extLst>
          </p:cNvPr>
          <p:cNvSpPr txBox="1">
            <a:spLocks/>
          </p:cNvSpPr>
          <p:nvPr/>
        </p:nvSpPr>
        <p:spPr>
          <a:xfrm>
            <a:off x="7270105" y="1679323"/>
            <a:ext cx="2971108" cy="4569077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3600" b="1" dirty="0" err="1"/>
              <a:t>Users</a:t>
            </a:r>
            <a:endParaRPr lang="fr-FR" sz="3600" b="1" dirty="0"/>
          </a:p>
          <a:p>
            <a:endParaRPr lang="fr-FR" sz="2600" b="1" dirty="0"/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1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2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3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4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5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6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7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8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9</a:t>
            </a:r>
          </a:p>
          <a:p>
            <a:pPr marL="742950" indent="-742950" algn="l">
              <a:buFont typeface="+mj-lt"/>
              <a:buAutoNum type="arabicPeriod"/>
            </a:pPr>
            <a:r>
              <a:rPr lang="fr-FR" sz="2600" dirty="0"/>
              <a:t>User 10</a:t>
            </a:r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06525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Ploting</a:t>
            </a:r>
            <a:r>
              <a:rPr lang="fr-FR" b="1" dirty="0"/>
              <a:t> </a:t>
            </a:r>
            <a:r>
              <a:rPr lang="fr-FR" b="1" dirty="0" err="1"/>
              <a:t>result</a:t>
            </a:r>
            <a:r>
              <a:rPr lang="fr-FR" b="1" dirty="0"/>
              <a:t> –The GitHub-</a:t>
            </a:r>
            <a:r>
              <a:rPr lang="fr-FR" b="1" dirty="0" err="1"/>
              <a:t>map</a:t>
            </a:r>
            <a:endParaRPr lang="fr-FR" b="1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BC477CE-184D-4519-9C9C-6E77D1F9AFC7}"/>
              </a:ext>
            </a:extLst>
          </p:cNvPr>
          <p:cNvCxnSpPr>
            <a:cxnSpLocks/>
          </p:cNvCxnSpPr>
          <p:nvPr/>
        </p:nvCxnSpPr>
        <p:spPr>
          <a:xfrm flipH="1">
            <a:off x="6087987" y="17932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1CB47103-C6DB-4BDC-8642-7C070B45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43" y="2485148"/>
            <a:ext cx="4572000" cy="3429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5392C6-D102-4D02-9EF9-BB5C6852C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57" y="2485148"/>
            <a:ext cx="4572000" cy="3429000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F31CE84-B474-4A2B-95B4-067EAC07AEEE}"/>
              </a:ext>
            </a:extLst>
          </p:cNvPr>
          <p:cNvSpPr txBox="1">
            <a:spLocks/>
          </p:cNvSpPr>
          <p:nvPr/>
        </p:nvSpPr>
        <p:spPr>
          <a:xfrm>
            <a:off x="1163456" y="1793223"/>
            <a:ext cx="4555973" cy="420065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dirty="0"/>
              <a:t>2 repositories (A &amp; B) </a:t>
            </a:r>
            <a:r>
              <a:rPr lang="fr-FR" sz="1800" dirty="0" err="1"/>
              <a:t>with</a:t>
            </a:r>
            <a:r>
              <a:rPr lang="fr-FR" sz="1800" dirty="0"/>
              <a:t> 50 </a:t>
            </a:r>
            <a:r>
              <a:rPr lang="fr-FR" sz="1800" dirty="0" err="1"/>
              <a:t>contributors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.</a:t>
            </a:r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7C265CE-2FCB-4B3B-8816-B82D9AF72513}"/>
              </a:ext>
            </a:extLst>
          </p:cNvPr>
          <p:cNvSpPr txBox="1">
            <a:spLocks/>
          </p:cNvSpPr>
          <p:nvPr/>
        </p:nvSpPr>
        <p:spPr>
          <a:xfrm>
            <a:off x="6340625" y="1793222"/>
            <a:ext cx="4555973" cy="691926"/>
          </a:xfrm>
          <a:prstGeom prst="rect">
            <a:avLst/>
          </a:prstGeom>
          <a:ln w="19050">
            <a:noFill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dirty="0"/>
              <a:t>26 repositories (A to Z) </a:t>
            </a:r>
            <a:r>
              <a:rPr lang="fr-FR" sz="1800" dirty="0" err="1"/>
              <a:t>with</a:t>
            </a:r>
            <a:r>
              <a:rPr lang="fr-FR" sz="1800" dirty="0"/>
              <a:t> 500 </a:t>
            </a:r>
            <a:r>
              <a:rPr lang="fr-FR" sz="1800" dirty="0" err="1"/>
              <a:t>contributors</a:t>
            </a:r>
            <a:r>
              <a:rPr lang="fr-FR" sz="1800" dirty="0"/>
              <a:t> and </a:t>
            </a:r>
            <a:r>
              <a:rPr lang="fr-FR" sz="1800" dirty="0" err="1"/>
              <a:t>random</a:t>
            </a:r>
            <a:r>
              <a:rPr lang="fr-FR" sz="1800" dirty="0"/>
              <a:t> contributions.</a:t>
            </a:r>
          </a:p>
          <a:p>
            <a:pPr marL="742950" indent="-742950" algn="l">
              <a:buFont typeface="+mj-lt"/>
              <a:buAutoNum type="arabicPeriod"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86192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768DA-8BD3-4246-8452-BE2F6C4DE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571" y="1678678"/>
            <a:ext cx="5442857" cy="862738"/>
          </a:xfrm>
        </p:spPr>
        <p:txBody>
          <a:bodyPr/>
          <a:lstStyle/>
          <a:p>
            <a:r>
              <a:rPr lang="fr-FR" b="1" dirty="0" err="1"/>
              <a:t>Thank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DD272F-9E15-44C0-9927-C219CFAB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1" y="2784013"/>
            <a:ext cx="1905795" cy="19057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75AC388-FD43-406C-AE2D-4304622A37BC}"/>
              </a:ext>
            </a:extLst>
          </p:cNvPr>
          <p:cNvSpPr/>
          <p:nvPr/>
        </p:nvSpPr>
        <p:spPr>
          <a:xfrm>
            <a:off x="5915608" y="2743200"/>
            <a:ext cx="720000" cy="72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5AC843-1ED0-44A5-971E-FD18B87F1944}"/>
              </a:ext>
            </a:extLst>
          </p:cNvPr>
          <p:cNvSpPr/>
          <p:nvPr/>
        </p:nvSpPr>
        <p:spPr>
          <a:xfrm>
            <a:off x="6784905" y="3689361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B3345E9-AF5F-48FC-A9E2-BBE76AF1CCD4}"/>
              </a:ext>
            </a:extLst>
          </p:cNvPr>
          <p:cNvSpPr/>
          <p:nvPr/>
        </p:nvSpPr>
        <p:spPr>
          <a:xfrm>
            <a:off x="7541453" y="2948473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C882F7-869B-4333-B77F-8F5A7144302D}"/>
              </a:ext>
            </a:extLst>
          </p:cNvPr>
          <p:cNvSpPr/>
          <p:nvPr/>
        </p:nvSpPr>
        <p:spPr>
          <a:xfrm>
            <a:off x="8427096" y="3259917"/>
            <a:ext cx="338166" cy="33816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2A9AF0-AD77-413E-AC4B-C8A2DAE1811A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6530166" y="3357758"/>
            <a:ext cx="325338" cy="402202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8F56B7-2287-48CE-A57D-A17117162F3B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7196387" y="3237116"/>
            <a:ext cx="394589" cy="522844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BD8CDD-E4F3-47B1-AA1B-2A4446B6232F}"/>
              </a:ext>
            </a:extLst>
          </p:cNvPr>
          <p:cNvCxnSpPr>
            <a:cxnSpLocks/>
          </p:cNvCxnSpPr>
          <p:nvPr/>
        </p:nvCxnSpPr>
        <p:spPr>
          <a:xfrm>
            <a:off x="7710536" y="3116560"/>
            <a:ext cx="885643" cy="3124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DBECE-02AD-45B2-89B1-0A844AA91A65}"/>
              </a:ext>
            </a:extLst>
          </p:cNvPr>
          <p:cNvCxnSpPr>
            <a:cxnSpLocks/>
          </p:cNvCxnSpPr>
          <p:nvPr/>
        </p:nvCxnSpPr>
        <p:spPr>
          <a:xfrm flipV="1">
            <a:off x="8186055" y="3451802"/>
            <a:ext cx="410124" cy="695699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58883E9A-CD5E-4620-AC09-D46EA578A5D5}"/>
              </a:ext>
            </a:extLst>
          </p:cNvPr>
          <p:cNvSpPr/>
          <p:nvPr/>
        </p:nvSpPr>
        <p:spPr>
          <a:xfrm>
            <a:off x="7945015" y="3930402"/>
            <a:ext cx="482081" cy="48208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Z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90C77E-FE5C-414D-A636-AFEAA74CBF66}"/>
              </a:ext>
            </a:extLst>
          </p:cNvPr>
          <p:cNvSpPr txBox="1"/>
          <p:nvPr/>
        </p:nvSpPr>
        <p:spPr>
          <a:xfrm>
            <a:off x="2041848" y="5385508"/>
            <a:ext cx="8108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Ali </a:t>
            </a:r>
            <a:r>
              <a:rPr lang="fr-FR" sz="4800" dirty="0" err="1"/>
              <a:t>Karooni</a:t>
            </a:r>
            <a:r>
              <a:rPr lang="fr-FR" sz="4800" dirty="0"/>
              <a:t> &amp; Lucas Bergeron</a:t>
            </a:r>
          </a:p>
        </p:txBody>
      </p:sp>
    </p:spTree>
    <p:extLst>
      <p:ext uri="{BB962C8B-B14F-4D97-AF65-F5344CB8AC3E}">
        <p14:creationId xmlns:p14="http://schemas.microsoft.com/office/powerpoint/2010/main" val="61870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internet </a:t>
            </a:r>
            <a:r>
              <a:rPr lang="fr-FR" b="1" dirty="0" err="1"/>
              <a:t>map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FFA304-B549-4519-8FE4-524DB0FDA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32788" r="10625" b="13197"/>
          <a:stretch/>
        </p:blipFill>
        <p:spPr>
          <a:xfrm>
            <a:off x="1295401" y="2080727"/>
            <a:ext cx="9601196" cy="37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7972"/>
            <a:ext cx="9601196" cy="1069723"/>
          </a:xfrm>
        </p:spPr>
        <p:txBody>
          <a:bodyPr/>
          <a:lstStyle/>
          <a:p>
            <a:r>
              <a:rPr lang="fr-FR" b="1" dirty="0"/>
              <a:t>Our objectives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E7A129-E7B0-4C6A-8551-60DE2594E745}"/>
              </a:ext>
            </a:extLst>
          </p:cNvPr>
          <p:cNvSpPr/>
          <p:nvPr/>
        </p:nvSpPr>
        <p:spPr>
          <a:xfrm>
            <a:off x="5289481" y="3408449"/>
            <a:ext cx="572276" cy="5722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58E2C4-4C52-4181-88B6-931A6A1A6A60}"/>
              </a:ext>
            </a:extLst>
          </p:cNvPr>
          <p:cNvSpPr/>
          <p:nvPr/>
        </p:nvSpPr>
        <p:spPr>
          <a:xfrm flipH="1">
            <a:off x="8977611" y="3145805"/>
            <a:ext cx="304800" cy="304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ADA71B-DADD-4BF3-85D6-3CDE82C2C694}"/>
              </a:ext>
            </a:extLst>
          </p:cNvPr>
          <p:cNvSpPr/>
          <p:nvPr/>
        </p:nvSpPr>
        <p:spPr>
          <a:xfrm>
            <a:off x="6201094" y="3893521"/>
            <a:ext cx="657835" cy="6578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9ADC72F-81B6-4BE3-BDAD-66BD1AA55584}"/>
              </a:ext>
            </a:extLst>
          </p:cNvPr>
          <p:cNvSpPr/>
          <p:nvPr/>
        </p:nvSpPr>
        <p:spPr>
          <a:xfrm>
            <a:off x="8350901" y="2143110"/>
            <a:ext cx="390361" cy="390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76ABE08-5BBA-494B-939D-C081EE8B46A7}"/>
              </a:ext>
            </a:extLst>
          </p:cNvPr>
          <p:cNvSpPr/>
          <p:nvPr/>
        </p:nvSpPr>
        <p:spPr>
          <a:xfrm>
            <a:off x="9577900" y="3190539"/>
            <a:ext cx="609600" cy="609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1A3AC4-1F93-4283-BF93-D8B77A863D39}"/>
              </a:ext>
            </a:extLst>
          </p:cNvPr>
          <p:cNvSpPr/>
          <p:nvPr/>
        </p:nvSpPr>
        <p:spPr>
          <a:xfrm>
            <a:off x="8914582" y="4413375"/>
            <a:ext cx="542761" cy="5427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B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00E134-ECC6-4116-BEBF-2B592DAA7F57}"/>
              </a:ext>
            </a:extLst>
          </p:cNvPr>
          <p:cNvSpPr/>
          <p:nvPr/>
        </p:nvSpPr>
        <p:spPr>
          <a:xfrm>
            <a:off x="7486207" y="4214010"/>
            <a:ext cx="584775" cy="5847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3E534A1-55B9-4749-84EB-7C674AEC125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5777949" y="3030240"/>
            <a:ext cx="416491" cy="4620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EDEBF30-E821-45CC-9CE6-C1600867AF39}"/>
              </a:ext>
            </a:extLst>
          </p:cNvPr>
          <p:cNvCxnSpPr>
            <a:cxnSpLocks/>
            <a:stCxn id="15" idx="2"/>
            <a:endCxn id="8" idx="6"/>
          </p:cNvCxnSpPr>
          <p:nvPr/>
        </p:nvCxnSpPr>
        <p:spPr>
          <a:xfrm flipH="1">
            <a:off x="7203234" y="2338291"/>
            <a:ext cx="1147667" cy="27409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3C2617D-0CC8-4C2E-A2C4-BFBB6D0262E1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030152" y="3030240"/>
            <a:ext cx="444051" cy="3521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E2F56A1-3BE3-496D-8115-3EF5C517DD8E}"/>
              </a:ext>
            </a:extLst>
          </p:cNvPr>
          <p:cNvCxnSpPr>
            <a:cxnSpLocks/>
            <a:stCxn id="14" idx="0"/>
            <a:endCxn id="8" idx="4"/>
          </p:cNvCxnSpPr>
          <p:nvPr/>
        </p:nvCxnSpPr>
        <p:spPr>
          <a:xfrm flipV="1">
            <a:off x="6530012" y="3203322"/>
            <a:ext cx="82284" cy="69019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85F80D9-43DC-4BAC-AC12-7A57AA39A73F}"/>
              </a:ext>
            </a:extLst>
          </p:cNvPr>
          <p:cNvCxnSpPr>
            <a:cxnSpLocks/>
          </p:cNvCxnSpPr>
          <p:nvPr/>
        </p:nvCxnSpPr>
        <p:spPr>
          <a:xfrm flipH="1" flipV="1">
            <a:off x="6690952" y="2680664"/>
            <a:ext cx="3861973" cy="16126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6F19889-C1E9-48A1-9AC0-7BBE7A0C8288}"/>
              </a:ext>
            </a:extLst>
          </p:cNvPr>
          <p:cNvCxnSpPr>
            <a:cxnSpLocks/>
            <a:stCxn id="13" idx="6"/>
            <a:endCxn id="9" idx="6"/>
          </p:cNvCxnSpPr>
          <p:nvPr/>
        </p:nvCxnSpPr>
        <p:spPr>
          <a:xfrm flipH="1">
            <a:off x="8092753" y="3298205"/>
            <a:ext cx="884858" cy="34037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38BBCBE-06C7-4FFA-84BA-69CF0103813C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V="1">
            <a:off x="9237774" y="2524512"/>
            <a:ext cx="554969" cy="66593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276FD66-21BE-445B-ABD1-DDECCC8FFBAC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882700" y="2273274"/>
            <a:ext cx="215526" cy="91726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F6F1FDF-A597-437F-A361-EDBB236B8835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8070982" y="4506398"/>
            <a:ext cx="843600" cy="17835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532DE66B-C68C-4970-8163-85FAF6703BC2}"/>
              </a:ext>
            </a:extLst>
          </p:cNvPr>
          <p:cNvCxnSpPr>
            <a:cxnSpLocks/>
            <a:stCxn id="16" idx="5"/>
            <a:endCxn id="17" idx="1"/>
          </p:cNvCxnSpPr>
          <p:nvPr/>
        </p:nvCxnSpPr>
        <p:spPr>
          <a:xfrm>
            <a:off x="10098226" y="3710865"/>
            <a:ext cx="298274" cy="38901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3E71B62-36EC-48FC-B9B9-8FAE409D9180}"/>
              </a:ext>
            </a:extLst>
          </p:cNvPr>
          <p:cNvCxnSpPr>
            <a:cxnSpLocks/>
          </p:cNvCxnSpPr>
          <p:nvPr/>
        </p:nvCxnSpPr>
        <p:spPr>
          <a:xfrm>
            <a:off x="7777067" y="3679228"/>
            <a:ext cx="3406464" cy="127690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66DAED77-68F0-41FE-B558-31716F3035F6}"/>
              </a:ext>
            </a:extLst>
          </p:cNvPr>
          <p:cNvSpPr/>
          <p:nvPr/>
        </p:nvSpPr>
        <p:spPr>
          <a:xfrm>
            <a:off x="10695012" y="3046521"/>
            <a:ext cx="167187" cy="1671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88128E-0FBB-4C3A-B1DF-690F37DA29A8}"/>
              </a:ext>
            </a:extLst>
          </p:cNvPr>
          <p:cNvSpPr/>
          <p:nvPr/>
        </p:nvSpPr>
        <p:spPr>
          <a:xfrm>
            <a:off x="9674319" y="1834283"/>
            <a:ext cx="808653" cy="8086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f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BF2C561-A827-4D0C-A496-C59E38B81859}"/>
              </a:ext>
            </a:extLst>
          </p:cNvPr>
          <p:cNvSpPr/>
          <p:nvPr/>
        </p:nvSpPr>
        <p:spPr>
          <a:xfrm>
            <a:off x="7368077" y="3276244"/>
            <a:ext cx="724676" cy="7246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c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AA89EF0-D163-4192-9A07-B700E09D6829}"/>
              </a:ext>
            </a:extLst>
          </p:cNvPr>
          <p:cNvSpPr/>
          <p:nvPr/>
        </p:nvSpPr>
        <p:spPr>
          <a:xfrm>
            <a:off x="6021358" y="2021446"/>
            <a:ext cx="1181876" cy="118187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A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114ACA-6111-4918-B282-0B6E57BA6751}"/>
              </a:ext>
            </a:extLst>
          </p:cNvPr>
          <p:cNvSpPr/>
          <p:nvPr/>
        </p:nvSpPr>
        <p:spPr>
          <a:xfrm>
            <a:off x="10322712" y="4026088"/>
            <a:ext cx="503854" cy="5038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/>
              <a:t>g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15E5BA7-4514-4893-9F8B-B38B77A4E8CC}"/>
              </a:ext>
            </a:extLst>
          </p:cNvPr>
          <p:cNvSpPr/>
          <p:nvPr/>
        </p:nvSpPr>
        <p:spPr>
          <a:xfrm>
            <a:off x="11016345" y="4788949"/>
            <a:ext cx="334373" cy="3343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CD3B96-EE44-4D4F-8509-AE02372D13D2}"/>
              </a:ext>
            </a:extLst>
          </p:cNvPr>
          <p:cNvSpPr txBox="1"/>
          <p:nvPr/>
        </p:nvSpPr>
        <p:spPr>
          <a:xfrm>
            <a:off x="1001035" y="2046995"/>
            <a:ext cx="36992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Page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Plotting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400 000 repos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All users contributing to those repos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6010FA1-3D90-4B10-9FC6-99955C922339}"/>
              </a:ext>
            </a:extLst>
          </p:cNvPr>
          <p:cNvCxnSpPr>
            <a:cxnSpLocks/>
          </p:cNvCxnSpPr>
          <p:nvPr/>
        </p:nvCxnSpPr>
        <p:spPr>
          <a:xfrm flipH="1">
            <a:off x="4706545" y="1830126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BE1678B0-4FB0-452D-890C-7F1B10000033}"/>
              </a:ext>
            </a:extLst>
          </p:cNvPr>
          <p:cNvSpPr txBox="1"/>
          <p:nvPr/>
        </p:nvSpPr>
        <p:spPr>
          <a:xfrm>
            <a:off x="4826787" y="4825048"/>
            <a:ext cx="5726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UPPERCASE = Repo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lowercase = User</a:t>
            </a:r>
          </a:p>
          <a:p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= Weight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(proceed with </a:t>
            </a: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pagerank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663D4E3-9A9C-44B1-A474-DF03CA1F434B}"/>
              </a:ext>
            </a:extLst>
          </p:cNvPr>
          <p:cNvSpPr txBox="1"/>
          <p:nvPr/>
        </p:nvSpPr>
        <p:spPr>
          <a:xfrm>
            <a:off x="5984127" y="1883915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04A9EEF-4AFF-4AEC-A51A-B31311ED65A9}"/>
              </a:ext>
            </a:extLst>
          </p:cNvPr>
          <p:cNvSpPr txBox="1"/>
          <p:nvPr/>
        </p:nvSpPr>
        <p:spPr>
          <a:xfrm>
            <a:off x="5058924" y="3190442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5D8A43E-75B7-4795-916C-4F21DD46FDC8}"/>
              </a:ext>
            </a:extLst>
          </p:cNvPr>
          <p:cNvSpPr txBox="1"/>
          <p:nvPr/>
        </p:nvSpPr>
        <p:spPr>
          <a:xfrm>
            <a:off x="5960822" y="4093712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B80B3B3-E9AD-4FB4-91A3-81EC5DF858F6}"/>
              </a:ext>
            </a:extLst>
          </p:cNvPr>
          <p:cNvSpPr txBox="1"/>
          <p:nvPr/>
        </p:nvSpPr>
        <p:spPr>
          <a:xfrm>
            <a:off x="6903156" y="3419336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1.5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6D9284B-1680-4860-AC55-F9988023B565}"/>
              </a:ext>
            </a:extLst>
          </p:cNvPr>
          <p:cNvSpPr txBox="1"/>
          <p:nvPr/>
        </p:nvSpPr>
        <p:spPr>
          <a:xfrm>
            <a:off x="7136137" y="4341771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19CF24-8CDE-4835-B776-CC02320CAEA7}"/>
              </a:ext>
            </a:extLst>
          </p:cNvPr>
          <p:cNvSpPr txBox="1"/>
          <p:nvPr/>
        </p:nvSpPr>
        <p:spPr>
          <a:xfrm>
            <a:off x="8725830" y="4189846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E526B63-10F1-4D58-8D85-3AEAD9D4098B}"/>
              </a:ext>
            </a:extLst>
          </p:cNvPr>
          <p:cNvSpPr txBox="1"/>
          <p:nvPr/>
        </p:nvSpPr>
        <p:spPr>
          <a:xfrm>
            <a:off x="8557674" y="2958757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0B1A658-7BA0-4AE8-94D2-AC2D7026ED69}"/>
              </a:ext>
            </a:extLst>
          </p:cNvPr>
          <p:cNvSpPr txBox="1"/>
          <p:nvPr/>
        </p:nvSpPr>
        <p:spPr>
          <a:xfrm>
            <a:off x="8585564" y="1898411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792C559-8560-485B-A881-9D314B2E756D}"/>
              </a:ext>
            </a:extLst>
          </p:cNvPr>
          <p:cNvSpPr txBox="1"/>
          <p:nvPr/>
        </p:nvSpPr>
        <p:spPr>
          <a:xfrm>
            <a:off x="10501151" y="1883915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C525B0-38D5-4B5F-BDB0-A28FA71DAAC5}"/>
              </a:ext>
            </a:extLst>
          </p:cNvPr>
          <p:cNvSpPr txBox="1"/>
          <p:nvPr/>
        </p:nvSpPr>
        <p:spPr>
          <a:xfrm>
            <a:off x="10852998" y="2783302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AF6468D-1227-4B8F-A8B7-0399735CE453}"/>
              </a:ext>
            </a:extLst>
          </p:cNvPr>
          <p:cNvSpPr txBox="1"/>
          <p:nvPr/>
        </p:nvSpPr>
        <p:spPr>
          <a:xfrm>
            <a:off x="10193055" y="3328402"/>
            <a:ext cx="55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1.5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91E5C87-EB51-4CE5-9E13-55B60F229BDD}"/>
              </a:ext>
            </a:extLst>
          </p:cNvPr>
          <p:cNvSpPr txBox="1"/>
          <p:nvPr/>
        </p:nvSpPr>
        <p:spPr>
          <a:xfrm>
            <a:off x="10791282" y="3993594"/>
            <a:ext cx="41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E4421E6-4CAC-4EEB-9D78-D40797C2AA63}"/>
              </a:ext>
            </a:extLst>
          </p:cNvPr>
          <p:cNvSpPr txBox="1"/>
          <p:nvPr/>
        </p:nvSpPr>
        <p:spPr>
          <a:xfrm>
            <a:off x="10865889" y="5144895"/>
            <a:ext cx="55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71486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</a:t>
            </a:r>
            <a:r>
              <a:rPr lang="fr-FR" b="1" dirty="0" err="1"/>
              <a:t>database</a:t>
            </a:r>
            <a:endParaRPr lang="fr-FR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C5064-AD1D-48E1-A95F-8298F6B0E11F}"/>
              </a:ext>
            </a:extLst>
          </p:cNvPr>
          <p:cNvSpPr/>
          <p:nvPr/>
        </p:nvSpPr>
        <p:spPr>
          <a:xfrm>
            <a:off x="1949320" y="2939142"/>
            <a:ext cx="1724609" cy="48519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F43DA6-0144-475F-9866-01233701290F}"/>
              </a:ext>
            </a:extLst>
          </p:cNvPr>
          <p:cNvSpPr/>
          <p:nvPr/>
        </p:nvSpPr>
        <p:spPr>
          <a:xfrm>
            <a:off x="8518071" y="2939142"/>
            <a:ext cx="1724609" cy="48519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</a:t>
            </a:r>
          </a:p>
        </p:txBody>
      </p:sp>
      <p:sp>
        <p:nvSpPr>
          <p:cNvPr id="6" name="Losange 5">
            <a:extLst>
              <a:ext uri="{FF2B5EF4-FFF2-40B4-BE49-F238E27FC236}">
                <a16:creationId xmlns:a16="http://schemas.microsoft.com/office/drawing/2014/main" id="{E1F8A33E-D596-4FF8-94B9-DE2AF8DC1B37}"/>
              </a:ext>
            </a:extLst>
          </p:cNvPr>
          <p:cNvSpPr/>
          <p:nvPr/>
        </p:nvSpPr>
        <p:spPr>
          <a:xfrm>
            <a:off x="4327849" y="2646877"/>
            <a:ext cx="3536302" cy="1069723"/>
          </a:xfrm>
          <a:prstGeom prst="diamond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2">
                    <a:lumMod val="25000"/>
                  </a:schemeClr>
                </a:solidFill>
              </a:rPr>
              <a:t>Links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3929D9-850D-4A9D-ABD2-CAA1C1E13FC5}"/>
              </a:ext>
            </a:extLst>
          </p:cNvPr>
          <p:cNvSpPr/>
          <p:nvPr/>
        </p:nvSpPr>
        <p:spPr>
          <a:xfrm>
            <a:off x="3215554" y="3829549"/>
            <a:ext cx="100655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046E0A1-951B-44BA-8186-34F559CD46B4}"/>
              </a:ext>
            </a:extLst>
          </p:cNvPr>
          <p:cNvSpPr/>
          <p:nvPr/>
        </p:nvSpPr>
        <p:spPr>
          <a:xfrm>
            <a:off x="10189611" y="3836511"/>
            <a:ext cx="57192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36255C8-938C-472B-A262-E37051FFDAA4}"/>
              </a:ext>
            </a:extLst>
          </p:cNvPr>
          <p:cNvSpPr/>
          <p:nvPr/>
        </p:nvSpPr>
        <p:spPr>
          <a:xfrm>
            <a:off x="1359193" y="3829549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email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49FBDFC-97DC-4E3E-82FA-50AAED72C953}"/>
              </a:ext>
            </a:extLst>
          </p:cNvPr>
          <p:cNvSpPr/>
          <p:nvPr/>
        </p:nvSpPr>
        <p:spPr>
          <a:xfrm>
            <a:off x="4737021" y="3872666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email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967F772-135E-4320-B85D-2F6C51FDF043}"/>
              </a:ext>
            </a:extLst>
          </p:cNvPr>
          <p:cNvSpPr/>
          <p:nvPr/>
        </p:nvSpPr>
        <p:spPr>
          <a:xfrm>
            <a:off x="6628582" y="3872666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BA2BE5-884A-402F-8C0F-7A9FCCC87C48}"/>
              </a:ext>
            </a:extLst>
          </p:cNvPr>
          <p:cNvCxnSpPr>
            <a:stCxn id="6" idx="1"/>
            <a:endCxn id="15" idx="3"/>
          </p:cNvCxnSpPr>
          <p:nvPr/>
        </p:nvCxnSpPr>
        <p:spPr>
          <a:xfrm flipH="1" flipV="1">
            <a:off x="3673929" y="3181738"/>
            <a:ext cx="653920" cy="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FEF81A-4B70-4B7F-BB75-35E685C8E80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7864151" y="3181738"/>
            <a:ext cx="653920" cy="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B65CD64-F6F8-4888-BB1A-868218F36E35}"/>
              </a:ext>
            </a:extLst>
          </p:cNvPr>
          <p:cNvCxnSpPr>
            <a:cxnSpLocks/>
            <a:stCxn id="15" idx="2"/>
            <a:endCxn id="22" idx="1"/>
          </p:cNvCxnSpPr>
          <p:nvPr/>
        </p:nvCxnSpPr>
        <p:spPr>
          <a:xfrm>
            <a:off x="2811625" y="3424334"/>
            <a:ext cx="551336" cy="48897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A8646AC5-1E17-439D-AAF5-D1E04217B16E}"/>
              </a:ext>
            </a:extLst>
          </p:cNvPr>
          <p:cNvCxnSpPr>
            <a:cxnSpLocks/>
            <a:stCxn id="15" idx="2"/>
            <a:endCxn id="29" idx="7"/>
          </p:cNvCxnSpPr>
          <p:nvPr/>
        </p:nvCxnSpPr>
        <p:spPr>
          <a:xfrm flipH="1">
            <a:off x="2161430" y="3424334"/>
            <a:ext cx="650195" cy="48897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26AE365-C2C4-4330-BFA2-64B4F18FB9FB}"/>
              </a:ext>
            </a:extLst>
          </p:cNvPr>
          <p:cNvCxnSpPr>
            <a:cxnSpLocks/>
            <a:stCxn id="6" idx="2"/>
            <a:endCxn id="30" idx="7"/>
          </p:cNvCxnSpPr>
          <p:nvPr/>
        </p:nvCxnSpPr>
        <p:spPr>
          <a:xfrm flipH="1">
            <a:off x="5539258" y="3716600"/>
            <a:ext cx="556742" cy="23982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FEBD8C7A-2172-4D1E-A716-F017A654731E}"/>
              </a:ext>
            </a:extLst>
          </p:cNvPr>
          <p:cNvCxnSpPr>
            <a:cxnSpLocks/>
            <a:stCxn id="6" idx="2"/>
            <a:endCxn id="32" idx="1"/>
          </p:cNvCxnSpPr>
          <p:nvPr/>
        </p:nvCxnSpPr>
        <p:spPr>
          <a:xfrm>
            <a:off x="6096000" y="3716600"/>
            <a:ext cx="670224" cy="23982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F8A5918-64F8-4F46-8FC3-8E52F8F178C9}"/>
              </a:ext>
            </a:extLst>
          </p:cNvPr>
          <p:cNvCxnSpPr>
            <a:cxnSpLocks/>
            <a:stCxn id="16" idx="2"/>
            <a:endCxn id="67" idx="7"/>
          </p:cNvCxnSpPr>
          <p:nvPr/>
        </p:nvCxnSpPr>
        <p:spPr>
          <a:xfrm flipH="1">
            <a:off x="8861356" y="3424334"/>
            <a:ext cx="519020" cy="53208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61A6093-5691-42DB-9C37-01036426B9A2}"/>
              </a:ext>
            </a:extLst>
          </p:cNvPr>
          <p:cNvCxnSpPr>
            <a:cxnSpLocks/>
            <a:stCxn id="16" idx="2"/>
            <a:endCxn id="28" idx="1"/>
          </p:cNvCxnSpPr>
          <p:nvPr/>
        </p:nvCxnSpPr>
        <p:spPr>
          <a:xfrm>
            <a:off x="9380376" y="3424334"/>
            <a:ext cx="892991" cy="49593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4DA177E5-D13C-428E-8B7E-7F800FC12507}"/>
              </a:ext>
            </a:extLst>
          </p:cNvPr>
          <p:cNvSpPr/>
          <p:nvPr/>
        </p:nvSpPr>
        <p:spPr>
          <a:xfrm>
            <a:off x="5347795" y="4600652"/>
            <a:ext cx="1496410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commits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8BE03F51-5992-4476-A2DF-A2CF8FACA18B}"/>
              </a:ext>
            </a:extLst>
          </p:cNvPr>
          <p:cNvCxnSpPr>
            <a:cxnSpLocks/>
            <a:stCxn id="6" idx="2"/>
            <a:endCxn id="51" idx="0"/>
          </p:cNvCxnSpPr>
          <p:nvPr/>
        </p:nvCxnSpPr>
        <p:spPr>
          <a:xfrm>
            <a:off x="6096000" y="3716600"/>
            <a:ext cx="0" cy="884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3837DB39-7D6C-41C1-9862-0F8ABD178859}"/>
              </a:ext>
            </a:extLst>
          </p:cNvPr>
          <p:cNvSpPr/>
          <p:nvPr/>
        </p:nvSpPr>
        <p:spPr>
          <a:xfrm>
            <a:off x="8059119" y="3872666"/>
            <a:ext cx="939879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name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6E46408-0E58-4F9F-A6F3-0FDD5088D3BE}"/>
              </a:ext>
            </a:extLst>
          </p:cNvPr>
          <p:cNvSpPr/>
          <p:nvPr/>
        </p:nvSpPr>
        <p:spPr>
          <a:xfrm>
            <a:off x="2247674" y="4276480"/>
            <a:ext cx="1115287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weight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BBD27B90-25CB-47A5-8440-D6581F6D3DC8}"/>
              </a:ext>
            </a:extLst>
          </p:cNvPr>
          <p:cNvCxnSpPr>
            <a:cxnSpLocks/>
            <a:stCxn id="15" idx="2"/>
            <a:endCxn id="70" idx="0"/>
          </p:cNvCxnSpPr>
          <p:nvPr/>
        </p:nvCxnSpPr>
        <p:spPr>
          <a:xfrm flipH="1">
            <a:off x="2805318" y="3424334"/>
            <a:ext cx="6307" cy="8521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718A7CF8-2D1E-4AE9-81CF-1EAC218F4531}"/>
              </a:ext>
            </a:extLst>
          </p:cNvPr>
          <p:cNvSpPr/>
          <p:nvPr/>
        </p:nvSpPr>
        <p:spPr>
          <a:xfrm>
            <a:off x="8822731" y="4254916"/>
            <a:ext cx="1115287" cy="57192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weight</a:t>
            </a:r>
            <a:endParaRPr 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789952AA-D871-4213-B02D-D156AE61B3C4}"/>
              </a:ext>
            </a:extLst>
          </p:cNvPr>
          <p:cNvCxnSpPr>
            <a:cxnSpLocks/>
            <a:stCxn id="16" idx="2"/>
            <a:endCxn id="78" idx="0"/>
          </p:cNvCxnSpPr>
          <p:nvPr/>
        </p:nvCxnSpPr>
        <p:spPr>
          <a:xfrm flipH="1">
            <a:off x="9380375" y="3424334"/>
            <a:ext cx="1" cy="83058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77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the 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76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2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47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45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58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  <a:endParaRPr lang="fr-FR" sz="2500" dirty="0">
              <a:solidFill>
                <a:schemeClr val="tx1"/>
              </a:solidFill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2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0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2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  <a:endParaRPr lang="fr-FR" sz="2500" dirty="0">
              <a:solidFill>
                <a:schemeClr val="tx1"/>
              </a:solidFill>
            </a:endParaRP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45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47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3142736" y="2275314"/>
            <a:ext cx="30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331665">
            <a:off x="5864227" y="2882894"/>
            <a:ext cx="30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758758">
            <a:off x="3856537" y="3288370"/>
            <a:ext cx="30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2078664">
            <a:off x="3844747" y="4694345"/>
            <a:ext cx="26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680026">
            <a:off x="5899907" y="4677257"/>
            <a:ext cx="26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9C6C33E9-DDA2-492C-9525-39BD8C5D42B7}"/>
              </a:ext>
            </a:extLst>
          </p:cNvPr>
          <p:cNvCxnSpPr>
            <a:cxnSpLocks/>
          </p:cNvCxnSpPr>
          <p:nvPr/>
        </p:nvCxnSpPr>
        <p:spPr>
          <a:xfrm flipH="1">
            <a:off x="7800397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3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the 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79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5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0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1/5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48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1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1/5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5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1/5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3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1/5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5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1/5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48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0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2" y="2257454"/>
            <a:ext cx="74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6/9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713693" y="2962139"/>
            <a:ext cx="72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2/6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4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1/4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9853" y="4333856"/>
            <a:ext cx="7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3/7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44908" y="4557095"/>
            <a:ext cx="7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4/7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79" y="2626034"/>
            <a:ext cx="74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6/6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60004" y="2991182"/>
            <a:ext cx="72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1/9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63836" y="4680036"/>
            <a:ext cx="7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3/4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529528" y="4321247"/>
            <a:ext cx="74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4/6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41091" y="3299531"/>
            <a:ext cx="73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2/9 &gt;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A2680F30-7308-4862-9C61-6A4E9FA738D4}"/>
              </a:ext>
            </a:extLst>
          </p:cNvPr>
          <p:cNvCxnSpPr>
            <a:cxnSpLocks/>
          </p:cNvCxnSpPr>
          <p:nvPr/>
        </p:nvCxnSpPr>
        <p:spPr>
          <a:xfrm flipH="1">
            <a:off x="7800397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4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the 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1572025-EDDC-43EC-ACFC-6EF750FA6A27}"/>
              </a:ext>
            </a:extLst>
          </p:cNvPr>
          <p:cNvCxnSpPr>
            <a:cxnSpLocks/>
          </p:cNvCxnSpPr>
          <p:nvPr/>
        </p:nvCxnSpPr>
        <p:spPr>
          <a:xfrm flipH="1">
            <a:off x="7800397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5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How </a:t>
            </a:r>
            <a:r>
              <a:rPr lang="fr-FR" sz="4000" b="1" dirty="0" err="1"/>
              <a:t>does</a:t>
            </a:r>
            <a:r>
              <a:rPr lang="fr-FR" sz="4000" b="1" dirty="0"/>
              <a:t> the 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algorithm</a:t>
            </a:r>
            <a:r>
              <a:rPr lang="fr-FR" sz="4000" b="1" dirty="0"/>
              <a:t> </a:t>
            </a:r>
            <a:r>
              <a:rPr lang="fr-FR" sz="4000" b="1" dirty="0" err="1"/>
              <a:t>works</a:t>
            </a:r>
            <a:r>
              <a:rPr lang="fr-FR" sz="4000" b="1" dirty="0"/>
              <a:t> ?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3907A15-991E-4466-9C7B-78F02A6116F7}"/>
              </a:ext>
            </a:extLst>
          </p:cNvPr>
          <p:cNvCxnSpPr>
            <a:cxnSpLocks/>
            <a:stCxn id="112" idx="6"/>
            <a:endCxn id="60" idx="2"/>
          </p:cNvCxnSpPr>
          <p:nvPr/>
        </p:nvCxnSpPr>
        <p:spPr>
          <a:xfrm>
            <a:off x="2143582" y="2641825"/>
            <a:ext cx="221097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4C7C4C6-36CA-4CE3-BC12-BA186937589D}"/>
              </a:ext>
            </a:extLst>
          </p:cNvPr>
          <p:cNvCxnSpPr>
            <a:cxnSpLocks/>
            <a:stCxn id="110" idx="1"/>
            <a:endCxn id="60" idx="5"/>
          </p:cNvCxnSpPr>
          <p:nvPr/>
        </p:nvCxnSpPr>
        <p:spPr>
          <a:xfrm flipH="1" flipV="1">
            <a:off x="5259818" y="3016798"/>
            <a:ext cx="1355965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83D2D1AA-B2CD-48E8-BF5B-310ABB810476}"/>
              </a:ext>
            </a:extLst>
          </p:cNvPr>
          <p:cNvSpPr/>
          <p:nvPr/>
        </p:nvSpPr>
        <p:spPr>
          <a:xfrm>
            <a:off x="4354553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5DF0B8CB-34F9-4F05-A9A9-F6C032963D49}"/>
              </a:ext>
            </a:extLst>
          </p:cNvPr>
          <p:cNvCxnSpPr>
            <a:cxnSpLocks/>
            <a:stCxn id="125" idx="7"/>
            <a:endCxn id="60" idx="3"/>
          </p:cNvCxnSpPr>
          <p:nvPr/>
        </p:nvCxnSpPr>
        <p:spPr>
          <a:xfrm flipV="1">
            <a:off x="3370451" y="3016798"/>
            <a:ext cx="1139421" cy="5431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lipse 109">
            <a:extLst>
              <a:ext uri="{FF2B5EF4-FFF2-40B4-BE49-F238E27FC236}">
                <a16:creationId xmlns:a16="http://schemas.microsoft.com/office/drawing/2014/main" id="{3C7ABE63-E31A-47AC-9A84-2D026E32C366}"/>
              </a:ext>
            </a:extLst>
          </p:cNvPr>
          <p:cNvSpPr/>
          <p:nvPr/>
        </p:nvSpPr>
        <p:spPr>
          <a:xfrm>
            <a:off x="6460464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710D359F-7F28-4A86-9D1C-920BDCBC3F3F}"/>
              </a:ext>
            </a:extLst>
          </p:cNvPr>
          <p:cNvSpPr/>
          <p:nvPr/>
        </p:nvSpPr>
        <p:spPr>
          <a:xfrm>
            <a:off x="1082998" y="211153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8DBA55DC-854C-49CF-84BE-978A8CE7FE96}"/>
              </a:ext>
            </a:extLst>
          </p:cNvPr>
          <p:cNvSpPr/>
          <p:nvPr/>
        </p:nvSpPr>
        <p:spPr>
          <a:xfrm>
            <a:off x="2465186" y="34046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C5D4730-E127-4EB1-9918-58068CC1E575}"/>
              </a:ext>
            </a:extLst>
          </p:cNvPr>
          <p:cNvSpPr/>
          <p:nvPr/>
        </p:nvSpPr>
        <p:spPr>
          <a:xfrm>
            <a:off x="4461588" y="4861923"/>
            <a:ext cx="1060584" cy="10605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fr-FR" sz="2500" strike="sngStrike" dirty="0">
                <a:solidFill>
                  <a:srgbClr val="FF0000"/>
                </a:solidFill>
              </a:rPr>
              <a:t>0.2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FB3413C1-831D-4C06-BDB9-C0910FECD355}"/>
              </a:ext>
            </a:extLst>
          </p:cNvPr>
          <p:cNvCxnSpPr>
            <a:cxnSpLocks/>
            <a:stCxn id="132" idx="1"/>
            <a:endCxn id="125" idx="5"/>
          </p:cNvCxnSpPr>
          <p:nvPr/>
        </p:nvCxnSpPr>
        <p:spPr>
          <a:xfrm flipH="1" flipV="1">
            <a:off x="3370451" y="4309888"/>
            <a:ext cx="1246456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7C26E5B-C48B-425E-B255-4200D35A7BA2}"/>
              </a:ext>
            </a:extLst>
          </p:cNvPr>
          <p:cNvCxnSpPr>
            <a:cxnSpLocks/>
            <a:stCxn id="132" idx="7"/>
            <a:endCxn id="110" idx="3"/>
          </p:cNvCxnSpPr>
          <p:nvPr/>
        </p:nvCxnSpPr>
        <p:spPr>
          <a:xfrm flipV="1">
            <a:off x="5366853" y="4309888"/>
            <a:ext cx="1248930" cy="70735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>
            <a:extLst>
              <a:ext uri="{FF2B5EF4-FFF2-40B4-BE49-F238E27FC236}">
                <a16:creationId xmlns:a16="http://schemas.microsoft.com/office/drawing/2014/main" id="{6259CF64-BADE-4EC4-A4D8-5FBAD9E85008}"/>
              </a:ext>
            </a:extLst>
          </p:cNvPr>
          <p:cNvSpPr txBox="1"/>
          <p:nvPr/>
        </p:nvSpPr>
        <p:spPr>
          <a:xfrm>
            <a:off x="2780525" y="2257454"/>
            <a:ext cx="83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BC2D8A2-2CFB-4B7D-9C83-C76B35E1E944}"/>
              </a:ext>
            </a:extLst>
          </p:cNvPr>
          <p:cNvSpPr txBox="1"/>
          <p:nvPr/>
        </p:nvSpPr>
        <p:spPr>
          <a:xfrm rot="1255459">
            <a:off x="5581513" y="2937731"/>
            <a:ext cx="8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33%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F09C5927-1463-4F64-BF38-5CC76DA7125E}"/>
              </a:ext>
            </a:extLst>
          </p:cNvPr>
          <p:cNvSpPr txBox="1"/>
          <p:nvPr/>
        </p:nvSpPr>
        <p:spPr>
          <a:xfrm rot="19854701">
            <a:off x="3716717" y="3205036"/>
            <a:ext cx="8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25% &gt;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F4A0EAD-2192-40A5-A8E7-2494F6DF6047}"/>
              </a:ext>
            </a:extLst>
          </p:cNvPr>
          <p:cNvSpPr txBox="1"/>
          <p:nvPr/>
        </p:nvSpPr>
        <p:spPr>
          <a:xfrm rot="1778124">
            <a:off x="3654481" y="4354175"/>
            <a:ext cx="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43%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A33F7397-70D9-47E2-ADCC-95575698632C}"/>
              </a:ext>
            </a:extLst>
          </p:cNvPr>
          <p:cNvSpPr txBox="1"/>
          <p:nvPr/>
        </p:nvSpPr>
        <p:spPr>
          <a:xfrm rot="19810884">
            <a:off x="5835826" y="4522976"/>
            <a:ext cx="9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57% 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47AD01-12C8-415E-AEE6-FBBB4DD0BA23}"/>
              </a:ext>
            </a:extLst>
          </p:cNvPr>
          <p:cNvSpPr txBox="1"/>
          <p:nvPr/>
        </p:nvSpPr>
        <p:spPr>
          <a:xfrm>
            <a:off x="2966282" y="262603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100% 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11A53D-04FD-4CA2-83D1-532ABE488CC3}"/>
              </a:ext>
            </a:extLst>
          </p:cNvPr>
          <p:cNvSpPr txBox="1"/>
          <p:nvPr/>
        </p:nvSpPr>
        <p:spPr>
          <a:xfrm rot="20000558">
            <a:off x="3350815" y="2952387"/>
            <a:ext cx="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11%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04298BB-1689-4A1E-95CA-5A87923211DE}"/>
              </a:ext>
            </a:extLst>
          </p:cNvPr>
          <p:cNvSpPr txBox="1"/>
          <p:nvPr/>
        </p:nvSpPr>
        <p:spPr>
          <a:xfrm rot="1778124">
            <a:off x="3655225" y="4712598"/>
            <a:ext cx="85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75% 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84428B-E5FA-4DA6-9386-C0E55219D6E0}"/>
              </a:ext>
            </a:extLst>
          </p:cNvPr>
          <p:cNvSpPr txBox="1"/>
          <p:nvPr/>
        </p:nvSpPr>
        <p:spPr>
          <a:xfrm rot="19810884">
            <a:off x="5379989" y="4361063"/>
            <a:ext cx="90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&lt; 67%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122F98-8C79-4FD4-9141-D1FDA219F86B}"/>
              </a:ext>
            </a:extLst>
          </p:cNvPr>
          <p:cNvSpPr txBox="1"/>
          <p:nvPr/>
        </p:nvSpPr>
        <p:spPr>
          <a:xfrm rot="1255459">
            <a:off x="5638751" y="3312221"/>
            <a:ext cx="8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22% 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F75E11-D536-4E1B-BA7F-7ABDD7412703}"/>
              </a:ext>
            </a:extLst>
          </p:cNvPr>
          <p:cNvSpPr txBox="1"/>
          <p:nvPr/>
        </p:nvSpPr>
        <p:spPr>
          <a:xfrm>
            <a:off x="1159541" y="321995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0.134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8AA56A1-C32D-4203-8882-A64B31ABCB8E}"/>
              </a:ext>
            </a:extLst>
          </p:cNvPr>
          <p:cNvSpPr txBox="1"/>
          <p:nvPr/>
        </p:nvSpPr>
        <p:spPr>
          <a:xfrm>
            <a:off x="2512533" y="4513047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0.108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660D06-76D1-4D7C-B8F3-A3388DA4B86D}"/>
              </a:ext>
            </a:extLst>
          </p:cNvPr>
          <p:cNvSpPr txBox="1"/>
          <p:nvPr/>
        </p:nvSpPr>
        <p:spPr>
          <a:xfrm>
            <a:off x="4431035" y="3204583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0.316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7B7C51-17FC-4A3C-BCB6-421BFBE51E59}"/>
              </a:ext>
            </a:extLst>
          </p:cNvPr>
          <p:cNvSpPr txBox="1"/>
          <p:nvPr/>
        </p:nvSpPr>
        <p:spPr>
          <a:xfrm>
            <a:off x="5432515" y="5207968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0.284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EE4254-44FA-459A-83B8-58D6A3C49E5F}"/>
              </a:ext>
            </a:extLst>
          </p:cNvPr>
          <p:cNvSpPr txBox="1"/>
          <p:nvPr/>
        </p:nvSpPr>
        <p:spPr>
          <a:xfrm>
            <a:off x="6596835" y="4508524"/>
            <a:ext cx="9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0.158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2A11C4F-7EAD-4813-8E46-DAB6482D2D90}"/>
              </a:ext>
            </a:extLst>
          </p:cNvPr>
          <p:cNvCxnSpPr>
            <a:cxnSpLocks/>
          </p:cNvCxnSpPr>
          <p:nvPr/>
        </p:nvCxnSpPr>
        <p:spPr>
          <a:xfrm flipH="1">
            <a:off x="7800397" y="1817738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0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14ABF-F741-486C-AB74-1D375778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2" y="609600"/>
            <a:ext cx="10916816" cy="1069723"/>
          </a:xfrm>
        </p:spPr>
        <p:txBody>
          <a:bodyPr>
            <a:noAutofit/>
          </a:bodyPr>
          <a:lstStyle/>
          <a:p>
            <a:r>
              <a:rPr lang="fr-FR" sz="4000" b="1" dirty="0"/>
              <a:t>Page </a:t>
            </a:r>
            <a:r>
              <a:rPr lang="fr-FR" sz="4000" b="1" dirty="0" err="1"/>
              <a:t>ranking</a:t>
            </a:r>
            <a:r>
              <a:rPr lang="fr-FR" sz="4000" b="1" dirty="0"/>
              <a:t> </a:t>
            </a:r>
            <a:r>
              <a:rPr lang="fr-FR" sz="4000" b="1" dirty="0" err="1"/>
              <a:t>problem</a:t>
            </a:r>
            <a:endParaRPr lang="fr-FR" sz="4000" b="1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CF7D58C-B17D-4739-808B-F79412BBC785}"/>
              </a:ext>
            </a:extLst>
          </p:cNvPr>
          <p:cNvGrpSpPr/>
          <p:nvPr/>
        </p:nvGrpSpPr>
        <p:grpSpPr>
          <a:xfrm>
            <a:off x="935509" y="1936207"/>
            <a:ext cx="4871390" cy="3899906"/>
            <a:chOff x="3671493" y="1939025"/>
            <a:chExt cx="4871390" cy="3899906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8F26E3A2-5809-4A75-A984-32DA3109D975}"/>
                </a:ext>
              </a:extLst>
            </p:cNvPr>
            <p:cNvCxnSpPr>
              <a:cxnSpLocks/>
              <a:stCxn id="8" idx="6"/>
              <a:endCxn id="5" idx="2"/>
            </p:cNvCxnSpPr>
            <p:nvPr/>
          </p:nvCxnSpPr>
          <p:spPr>
            <a:xfrm flipV="1">
              <a:off x="4732077" y="3929444"/>
              <a:ext cx="938090" cy="343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91649ED-2D71-4338-B084-56D8836B3174}"/>
                </a:ext>
              </a:extLst>
            </p:cNvPr>
            <p:cNvCxnSpPr>
              <a:cxnSpLocks/>
              <a:stCxn id="7" idx="1"/>
              <a:endCxn id="5" idx="5"/>
            </p:cNvCxnSpPr>
            <p:nvPr/>
          </p:nvCxnSpPr>
          <p:spPr>
            <a:xfrm flipH="1" flipV="1">
              <a:off x="6575432" y="4304417"/>
              <a:ext cx="1062186" cy="62924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796A86F-4FAC-4FD0-A8BB-9E12D4B55059}"/>
                </a:ext>
              </a:extLst>
            </p:cNvPr>
            <p:cNvSpPr/>
            <p:nvPr/>
          </p:nvSpPr>
          <p:spPr>
            <a:xfrm>
              <a:off x="5670167" y="3399152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0.25</a:t>
              </a:r>
              <a:endParaRPr lang="fr-FR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9797389-FD77-48C4-B7A2-BF36CE7EFF8C}"/>
                </a:ext>
              </a:extLst>
            </p:cNvPr>
            <p:cNvCxnSpPr>
              <a:cxnSpLocks/>
              <a:stCxn id="9" idx="3"/>
              <a:endCxn id="5" idx="7"/>
            </p:cNvCxnSpPr>
            <p:nvPr/>
          </p:nvCxnSpPr>
          <p:spPr>
            <a:xfrm flipH="1">
              <a:off x="6575432" y="2844290"/>
              <a:ext cx="1021029" cy="710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7552C70-B15E-4DC5-9D2A-5DAB9D557A47}"/>
                </a:ext>
              </a:extLst>
            </p:cNvPr>
            <p:cNvSpPr/>
            <p:nvPr/>
          </p:nvSpPr>
          <p:spPr>
            <a:xfrm>
              <a:off x="7482299" y="4778347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0.25</a:t>
              </a:r>
              <a:endParaRPr lang="fr-FR" sz="2500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15BB0DF-5642-49CF-A093-1EFAA3E864CB}"/>
                </a:ext>
              </a:extLst>
            </p:cNvPr>
            <p:cNvSpPr/>
            <p:nvPr/>
          </p:nvSpPr>
          <p:spPr>
            <a:xfrm>
              <a:off x="3671493" y="3402582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0.25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0A1620A-2770-451C-A756-B5A391AF92BF}"/>
                </a:ext>
              </a:extLst>
            </p:cNvPr>
            <p:cNvSpPr/>
            <p:nvPr/>
          </p:nvSpPr>
          <p:spPr>
            <a:xfrm>
              <a:off x="7441142" y="1939025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0.25</a:t>
              </a:r>
              <a:endParaRPr lang="fr-FR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9444C2A-2529-490B-B17C-BD13E0FB22CB}"/>
                </a:ext>
              </a:extLst>
            </p:cNvPr>
            <p:cNvSpPr txBox="1"/>
            <p:nvPr/>
          </p:nvSpPr>
          <p:spPr>
            <a:xfrm rot="19480803">
              <a:off x="6509030" y="2870244"/>
              <a:ext cx="9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100%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88A50BC-5877-4D45-8F93-C03DF3758A80}"/>
                </a:ext>
              </a:extLst>
            </p:cNvPr>
            <p:cNvSpPr txBox="1"/>
            <p:nvPr/>
          </p:nvSpPr>
          <p:spPr>
            <a:xfrm rot="19331057">
              <a:off x="6741898" y="3154539"/>
              <a:ext cx="114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33.33% &gt;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E3D8D7C-5B45-4F9C-B770-CBEB9F9585F7}"/>
                </a:ext>
              </a:extLst>
            </p:cNvPr>
            <p:cNvSpPr txBox="1"/>
            <p:nvPr/>
          </p:nvSpPr>
          <p:spPr>
            <a:xfrm>
              <a:off x="4654004" y="3566487"/>
              <a:ext cx="1094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33.33%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7A65735-455F-4820-8EB4-ABC1EFD075BA}"/>
                </a:ext>
              </a:extLst>
            </p:cNvPr>
            <p:cNvSpPr txBox="1"/>
            <p:nvPr/>
          </p:nvSpPr>
          <p:spPr>
            <a:xfrm>
              <a:off x="4783902" y="3935819"/>
              <a:ext cx="905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7825D9C-194F-4393-868F-3CA2295DC6E6}"/>
                </a:ext>
              </a:extLst>
            </p:cNvPr>
            <p:cNvSpPr txBox="1"/>
            <p:nvPr/>
          </p:nvSpPr>
          <p:spPr>
            <a:xfrm rot="2001135">
              <a:off x="6761246" y="4263470"/>
              <a:ext cx="9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100%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811FD62-CE66-4FEC-94E0-BFA01FD3AF00}"/>
                </a:ext>
              </a:extLst>
            </p:cNvPr>
            <p:cNvSpPr txBox="1"/>
            <p:nvPr/>
          </p:nvSpPr>
          <p:spPr>
            <a:xfrm rot="1903153">
              <a:off x="6568609" y="4623074"/>
              <a:ext cx="114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33.33% &gt;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D5CE0D5-BFBD-4755-A316-0E5B9674086E}"/>
              </a:ext>
            </a:extLst>
          </p:cNvPr>
          <p:cNvGrpSpPr/>
          <p:nvPr/>
        </p:nvGrpSpPr>
        <p:grpSpPr>
          <a:xfrm>
            <a:off x="6488359" y="1895742"/>
            <a:ext cx="4871390" cy="3899906"/>
            <a:chOff x="3671493" y="1939025"/>
            <a:chExt cx="4871390" cy="3899906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F0CEC0EB-98FA-4E26-9C62-EBDF63EE86BF}"/>
                </a:ext>
              </a:extLst>
            </p:cNvPr>
            <p:cNvCxnSpPr>
              <a:cxnSpLocks/>
              <a:stCxn id="43" idx="6"/>
              <a:endCxn id="40" idx="2"/>
            </p:cNvCxnSpPr>
            <p:nvPr/>
          </p:nvCxnSpPr>
          <p:spPr>
            <a:xfrm flipV="1">
              <a:off x="4732077" y="3929444"/>
              <a:ext cx="938090" cy="343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02174E49-CD63-4C71-A9F6-248E624357F0}"/>
                </a:ext>
              </a:extLst>
            </p:cNvPr>
            <p:cNvCxnSpPr>
              <a:cxnSpLocks/>
              <a:stCxn id="42" idx="1"/>
              <a:endCxn id="40" idx="5"/>
            </p:cNvCxnSpPr>
            <p:nvPr/>
          </p:nvCxnSpPr>
          <p:spPr>
            <a:xfrm flipH="1" flipV="1">
              <a:off x="6575432" y="4304417"/>
              <a:ext cx="1062186" cy="629249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9536E8-3E99-4E23-926A-F20B448658E3}"/>
                </a:ext>
              </a:extLst>
            </p:cNvPr>
            <p:cNvSpPr/>
            <p:nvPr/>
          </p:nvSpPr>
          <p:spPr>
            <a:xfrm>
              <a:off x="5670167" y="3399152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2500" dirty="0">
                  <a:solidFill>
                    <a:srgbClr val="FF0000"/>
                  </a:solidFill>
                </a:rPr>
                <a:t>0.75</a:t>
              </a:r>
              <a:endParaRPr lang="fr-FR" sz="25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0D671F43-B13E-4914-8FCB-132AD79426AC}"/>
                </a:ext>
              </a:extLst>
            </p:cNvPr>
            <p:cNvCxnSpPr>
              <a:cxnSpLocks/>
              <a:stCxn id="44" idx="3"/>
              <a:endCxn id="40" idx="7"/>
            </p:cNvCxnSpPr>
            <p:nvPr/>
          </p:nvCxnSpPr>
          <p:spPr>
            <a:xfrm flipH="1">
              <a:off x="6575432" y="2844290"/>
              <a:ext cx="1021029" cy="71018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0113DE49-CB0E-4837-84E8-E4D2DD68FEB9}"/>
                </a:ext>
              </a:extLst>
            </p:cNvPr>
            <p:cNvSpPr/>
            <p:nvPr/>
          </p:nvSpPr>
          <p:spPr>
            <a:xfrm>
              <a:off x="7482299" y="4778347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b</a:t>
              </a:r>
            </a:p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0.0833</a:t>
              </a: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CB65802B-1C6B-4FDD-A05C-82417A5C37AE}"/>
                </a:ext>
              </a:extLst>
            </p:cNvPr>
            <p:cNvSpPr/>
            <p:nvPr/>
          </p:nvSpPr>
          <p:spPr>
            <a:xfrm>
              <a:off x="3671493" y="3402582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a</a:t>
              </a:r>
            </a:p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0.0833</a:t>
              </a: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E060B1A-9FD5-462A-B8F2-297085AE2DD6}"/>
                </a:ext>
              </a:extLst>
            </p:cNvPr>
            <p:cNvSpPr/>
            <p:nvPr/>
          </p:nvSpPr>
          <p:spPr>
            <a:xfrm>
              <a:off x="7441142" y="1939025"/>
              <a:ext cx="1060584" cy="10605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500" b="1" dirty="0">
                  <a:solidFill>
                    <a:schemeClr val="tx1"/>
                  </a:solidFill>
                </a:rPr>
                <a:t>c</a:t>
              </a:r>
            </a:p>
            <a:p>
              <a:pPr algn="ctr"/>
              <a:r>
                <a:rPr lang="fr-FR" sz="1600" dirty="0">
                  <a:solidFill>
                    <a:srgbClr val="FF0000"/>
                  </a:solidFill>
                </a:rPr>
                <a:t>0.0833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56E0DFA-1BAB-4FA0-A567-233D25EC90AE}"/>
                </a:ext>
              </a:extLst>
            </p:cNvPr>
            <p:cNvSpPr txBox="1"/>
            <p:nvPr/>
          </p:nvSpPr>
          <p:spPr>
            <a:xfrm rot="19480803">
              <a:off x="6509030" y="2870244"/>
              <a:ext cx="9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100%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C9AC147E-04E7-4A8B-BD97-F9D381105866}"/>
                </a:ext>
              </a:extLst>
            </p:cNvPr>
            <p:cNvSpPr txBox="1"/>
            <p:nvPr/>
          </p:nvSpPr>
          <p:spPr>
            <a:xfrm rot="19331057">
              <a:off x="6741898" y="3154539"/>
              <a:ext cx="114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33.33% &gt;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D88FC6E-20D7-4D1D-B944-1BCF8307382E}"/>
                </a:ext>
              </a:extLst>
            </p:cNvPr>
            <p:cNvSpPr txBox="1"/>
            <p:nvPr/>
          </p:nvSpPr>
          <p:spPr>
            <a:xfrm>
              <a:off x="4655437" y="3553399"/>
              <a:ext cx="1137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33.33%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A70231E-BC32-4B47-A566-FE40DCF899D8}"/>
                </a:ext>
              </a:extLst>
            </p:cNvPr>
            <p:cNvSpPr txBox="1"/>
            <p:nvPr/>
          </p:nvSpPr>
          <p:spPr>
            <a:xfrm>
              <a:off x="4732077" y="3929444"/>
              <a:ext cx="114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100% &gt;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C367E1D-2A22-4ECE-924E-C537210E33C0}"/>
                </a:ext>
              </a:extLst>
            </p:cNvPr>
            <p:cNvSpPr txBox="1"/>
            <p:nvPr/>
          </p:nvSpPr>
          <p:spPr>
            <a:xfrm rot="2001135">
              <a:off x="6761246" y="4263470"/>
              <a:ext cx="987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&lt; 100%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28FAFCB3-01C1-447E-866C-D4CBAE8CA75D}"/>
                </a:ext>
              </a:extLst>
            </p:cNvPr>
            <p:cNvSpPr txBox="1"/>
            <p:nvPr/>
          </p:nvSpPr>
          <p:spPr>
            <a:xfrm rot="1903153">
              <a:off x="6568609" y="4623074"/>
              <a:ext cx="1145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33.33% &gt;</a:t>
              </a:r>
            </a:p>
          </p:txBody>
        </p:sp>
      </p:grp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31FB146-E1C3-4292-BE91-29B508A6F715}"/>
              </a:ext>
            </a:extLst>
          </p:cNvPr>
          <p:cNvCxnSpPr>
            <a:cxnSpLocks/>
          </p:cNvCxnSpPr>
          <p:nvPr/>
        </p:nvCxnSpPr>
        <p:spPr>
          <a:xfrm flipH="1">
            <a:off x="6004013" y="1793223"/>
            <a:ext cx="16026" cy="4234353"/>
          </a:xfrm>
          <a:prstGeom prst="line">
            <a:avLst/>
          </a:prstGeom>
          <a:ln w="19050">
            <a:solidFill>
              <a:srgbClr val="839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èche : en arc 51">
            <a:extLst>
              <a:ext uri="{FF2B5EF4-FFF2-40B4-BE49-F238E27FC236}">
                <a16:creationId xmlns:a16="http://schemas.microsoft.com/office/drawing/2014/main" id="{4CD0CAF5-D91F-4367-9FE7-D8D29D05A920}"/>
              </a:ext>
            </a:extLst>
          </p:cNvPr>
          <p:cNvSpPr/>
          <p:nvPr/>
        </p:nvSpPr>
        <p:spPr>
          <a:xfrm>
            <a:off x="5546387" y="3396334"/>
            <a:ext cx="900000" cy="9000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98988"/>
              <a:gd name="adj5" fmla="val 125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3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349</TotalTime>
  <Words>476</Words>
  <Application>Microsoft Office PowerPoint</Application>
  <PresentationFormat>Grand écran</PresentationFormat>
  <Paragraphs>216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Organique</vt:lpstr>
      <vt:lpstr>The GitHub map</vt:lpstr>
      <vt:lpstr>The internet map</vt:lpstr>
      <vt:lpstr>Our objectives</vt:lpstr>
      <vt:lpstr>The database</vt:lpstr>
      <vt:lpstr>How does the page ranking algorithm works ?</vt:lpstr>
      <vt:lpstr>How does the page ranking algorithm works ?</vt:lpstr>
      <vt:lpstr>How does the page ranking algorithm works ?</vt:lpstr>
      <vt:lpstr>How does the page ranking algorithm works ?</vt:lpstr>
      <vt:lpstr>Page ranking problem</vt:lpstr>
      <vt:lpstr>Final results</vt:lpstr>
      <vt:lpstr>Page ranking - Top 10 GitHub</vt:lpstr>
      <vt:lpstr>Ploting result –The GitHub-map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Lucas Bergeron</dc:creator>
  <cp:lastModifiedBy>Lucas Bergeron</cp:lastModifiedBy>
  <cp:revision>33</cp:revision>
  <dcterms:created xsi:type="dcterms:W3CDTF">2019-02-26T17:34:34Z</dcterms:created>
  <dcterms:modified xsi:type="dcterms:W3CDTF">2019-03-30T19:30:04Z</dcterms:modified>
</cp:coreProperties>
</file>